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9" r:id="rId2"/>
  </p:sldMasterIdLst>
  <p:notesMasterIdLst>
    <p:notesMasterId r:id="rId51"/>
  </p:notesMasterIdLst>
  <p:handoutMasterIdLst>
    <p:handoutMasterId r:id="rId52"/>
  </p:handoutMasterIdLst>
  <p:sldIdLst>
    <p:sldId id="259" r:id="rId3"/>
    <p:sldId id="260" r:id="rId4"/>
    <p:sldId id="262" r:id="rId5"/>
    <p:sldId id="261" r:id="rId6"/>
    <p:sldId id="274" r:id="rId7"/>
    <p:sldId id="263" r:id="rId8"/>
    <p:sldId id="271" r:id="rId9"/>
    <p:sldId id="270" r:id="rId10"/>
    <p:sldId id="272" r:id="rId11"/>
    <p:sldId id="273" r:id="rId12"/>
    <p:sldId id="307" r:id="rId13"/>
    <p:sldId id="264" r:id="rId14"/>
    <p:sldId id="275" r:id="rId15"/>
    <p:sldId id="276" r:id="rId16"/>
    <p:sldId id="282" r:id="rId17"/>
    <p:sldId id="278" r:id="rId18"/>
    <p:sldId id="279" r:id="rId19"/>
    <p:sldId id="277" r:id="rId20"/>
    <p:sldId id="280" r:id="rId21"/>
    <p:sldId id="283" r:id="rId22"/>
    <p:sldId id="284" r:id="rId23"/>
    <p:sldId id="292" r:id="rId24"/>
    <p:sldId id="285" r:id="rId25"/>
    <p:sldId id="291" r:id="rId26"/>
    <p:sldId id="293" r:id="rId27"/>
    <p:sldId id="294" r:id="rId28"/>
    <p:sldId id="286" r:id="rId29"/>
    <p:sldId id="295" r:id="rId30"/>
    <p:sldId id="296" r:id="rId31"/>
    <p:sldId id="290" r:id="rId32"/>
    <p:sldId id="297" r:id="rId33"/>
    <p:sldId id="299" r:id="rId34"/>
    <p:sldId id="300" r:id="rId35"/>
    <p:sldId id="289" r:id="rId36"/>
    <p:sldId id="301" r:id="rId37"/>
    <p:sldId id="302" r:id="rId38"/>
    <p:sldId id="304" r:id="rId39"/>
    <p:sldId id="288" r:id="rId40"/>
    <p:sldId id="303" r:id="rId41"/>
    <p:sldId id="305" r:id="rId42"/>
    <p:sldId id="265" r:id="rId43"/>
    <p:sldId id="287" r:id="rId44"/>
    <p:sldId id="306" r:id="rId45"/>
    <p:sldId id="308" r:id="rId46"/>
    <p:sldId id="266" r:id="rId47"/>
    <p:sldId id="309" r:id="rId48"/>
    <p:sldId id="267" r:id="rId49"/>
    <p:sldId id="268" r:id="rId5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and Outline" id="{99E5BCA5-9C0E-48F2-B21E-6EC7369CF1AF}">
          <p14:sldIdLst>
            <p14:sldId id="259"/>
            <p14:sldId id="260"/>
          </p14:sldIdLst>
        </p14:section>
        <p14:section name="Teaser" id="{DC06AAEE-2541-436C-A6E7-9E6EBDEC98B3}">
          <p14:sldIdLst>
            <p14:sldId id="262"/>
            <p14:sldId id="261"/>
            <p14:sldId id="274"/>
          </p14:sldIdLst>
        </p14:section>
        <p14:section name="Introduction/Motivation" id="{4850FFBB-BCE1-468C-8F31-41042ED21646}">
          <p14:sldIdLst>
            <p14:sldId id="263"/>
            <p14:sldId id="271"/>
            <p14:sldId id="270"/>
            <p14:sldId id="272"/>
            <p14:sldId id="273"/>
            <p14:sldId id="307"/>
          </p14:sldIdLst>
        </p14:section>
        <p14:section name="Background" id="{5174D92F-A87C-40E0-8830-B561AADB17B1}">
          <p14:sldIdLst>
            <p14:sldId id="264"/>
            <p14:sldId id="275"/>
            <p14:sldId id="276"/>
            <p14:sldId id="282"/>
            <p14:sldId id="278"/>
            <p14:sldId id="279"/>
            <p14:sldId id="277"/>
            <p14:sldId id="280"/>
            <p14:sldId id="283"/>
            <p14:sldId id="284"/>
            <p14:sldId id="292"/>
            <p14:sldId id="285"/>
            <p14:sldId id="291"/>
            <p14:sldId id="293"/>
            <p14:sldId id="294"/>
            <p14:sldId id="286"/>
            <p14:sldId id="295"/>
            <p14:sldId id="296"/>
            <p14:sldId id="290"/>
            <p14:sldId id="297"/>
            <p14:sldId id="299"/>
            <p14:sldId id="300"/>
            <p14:sldId id="289"/>
            <p14:sldId id="301"/>
            <p14:sldId id="302"/>
            <p14:sldId id="304"/>
            <p14:sldId id="288"/>
            <p14:sldId id="303"/>
            <p14:sldId id="305"/>
          </p14:sldIdLst>
        </p14:section>
        <p14:section name="Solution" id="{4F9F68A7-E840-46B1-A264-777A9D900440}">
          <p14:sldIdLst>
            <p14:sldId id="265"/>
            <p14:sldId id="287"/>
            <p14:sldId id="306"/>
            <p14:sldId id="308"/>
          </p14:sldIdLst>
        </p14:section>
        <p14:section name="Implementation" id="{9F56311D-E96B-4652-BD2B-D9A3DD3DA86B}">
          <p14:sldIdLst>
            <p14:sldId id="266"/>
            <p14:sldId id="309"/>
          </p14:sldIdLst>
        </p14:section>
        <p14:section name="Results" id="{5B17287C-7483-4C49-84C7-5A2A17A5A610}">
          <p14:sldIdLst>
            <p14:sldId id="267"/>
          </p14:sldIdLst>
        </p14:section>
        <p14:section name="Future work and conclusions" id="{8CCF7C13-69FF-45C7-84EA-961B7886FD2A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 Ng" initials="JN" lastIdx="1" clrIdx="0">
    <p:extLst>
      <p:ext uri="{19B8F6BF-5375-455C-9EA6-DF929625EA0E}">
        <p15:presenceInfo xmlns:p15="http://schemas.microsoft.com/office/powerpoint/2012/main" userId="47002c30e950381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5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29" autoAdjust="0"/>
    <p:restoredTop sz="85854" autoAdjust="0"/>
  </p:normalViewPr>
  <p:slideViewPr>
    <p:cSldViewPr snapToGrid="0" snapToObjects="1">
      <p:cViewPr varScale="1">
        <p:scale>
          <a:sx n="102" d="100"/>
          <a:sy n="102" d="100"/>
        </p:scale>
        <p:origin x="108" y="15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commentAuthors" Target="commentAuthors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handoutMaster" Target="handoutMasters/handout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6-04T23:06:19.127" idx="1">
    <p:pos x="10" y="10"/>
    <p:text>Add pic of sacrifing pawn</p:text>
    <p:extLst>
      <p:ext uri="{C676402C-5697-4E1C-873F-D02D1690AC5C}">
        <p15:threadingInfo xmlns:p15="http://schemas.microsoft.com/office/powerpoint/2012/main" timeZoneBias="4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991122-94E2-DE42-BF6C-238E2A772DD2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FBF43-C312-7B42-803A-5B3DE4AF1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512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jpe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6BE21F-1635-274E-A751-1004D735835B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B442B6-E5FA-3243-9D3C-D237EE51EE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304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Roborodentia.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42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</a:t>
            </a:r>
            <a:r>
              <a:rPr lang="en-US" dirty="0" err="1"/>
              <a:t>max_a</a:t>
            </a:r>
            <a:r>
              <a:rPr lang="en-US" dirty="0"/>
              <a:t>’, s’, a’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240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5639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theta^-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6656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using a 64 transition mini-batch, the network randomly samples 64 transitions from the experience replay buffer and trains the network Q with 64 iterations as in 6.7. After, the target network Qˆ clones the weights </a:t>
            </a:r>
            <a:r>
              <a:rPr lang="en-US" dirty="0" err="1"/>
              <a:t>θi</a:t>
            </a:r>
            <a:r>
              <a:rPr lang="en-US" dirty="0"/>
              <a:t> from Q and the process repeats.</a:t>
            </a:r>
          </a:p>
          <a:p>
            <a:endParaRPr lang="en-US" dirty="0"/>
          </a:p>
          <a:p>
            <a:r>
              <a:rPr lang="en-US" dirty="0"/>
              <a:t>Policy still uses discrete actions.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82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Used by AlphaGo to defeat Fan Hui (2015) and Lee Sedol (2016).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56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511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Gradient with respect to each theta parameter tells you which way to push the parameter.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9716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</a:t>
            </a:r>
            <a:r>
              <a:rPr lang="en-US" dirty="0" err="1"/>
              <a:t>Lillicrap’s</a:t>
            </a:r>
            <a:r>
              <a:rPr lang="en-US" dirty="0"/>
              <a:t> paper, DDPG surpassed DPG performance in over 25 </a:t>
            </a:r>
            <a:r>
              <a:rPr lang="en-US" dirty="0" err="1"/>
              <a:t>OpenAI</a:t>
            </a:r>
            <a:r>
              <a:rPr lang="en-US" dirty="0"/>
              <a:t> environments without any network or hyperparameter changes. In some cases, produced a policy surpassing a planning algorithm with full access to underlying physical models and derivatives.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4707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Actor and critic represented by ANNs, from DPG and DQN</a:t>
            </a:r>
          </a:p>
          <a:p>
            <a:r>
              <a:rPr lang="en-US" dirty="0"/>
              <a:t>Experience replay from DQN</a:t>
            </a:r>
          </a:p>
          <a:p>
            <a:r>
              <a:rPr lang="en-US" dirty="0"/>
              <a:t>Target networks for actor and critic from DQN. Four networks in total.</a:t>
            </a:r>
          </a:p>
          <a:p>
            <a:r>
              <a:rPr lang="en-US" dirty="0"/>
              <a:t>Batch normalization, allows hyperparameter generalization from </a:t>
            </a:r>
            <a:r>
              <a:rPr lang="en-US" dirty="0" err="1"/>
              <a:t>Ioffe’s</a:t>
            </a:r>
            <a:r>
              <a:rPr lang="en-US" dirty="0"/>
              <a:t> work</a:t>
            </a:r>
          </a:p>
          <a:p>
            <a:r>
              <a:rPr lang="en-US" dirty="0"/>
              <a:t>Exploration noise ensures sufficient exploration despite actor following policy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75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Roborodentia.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732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Environment The various states and associated rewards through which the actor navigates.</a:t>
            </a:r>
          </a:p>
          <a:p>
            <a:r>
              <a:rPr lang="en-US" dirty="0"/>
              <a:t>Actor/Agent Chooses actions based on a policy.</a:t>
            </a:r>
          </a:p>
          <a:p>
            <a:r>
              <a:rPr lang="en-US" dirty="0"/>
              <a:t>Reward/return (r) A number emitted by the environment denoting ”goodness” of the state</a:t>
            </a:r>
          </a:p>
          <a:p>
            <a:r>
              <a:rPr lang="en-US" dirty="0"/>
              <a:t>Policy (π) The strategy by which the actor chooses its actions, e.g. random, exploratory, greedy.</a:t>
            </a:r>
          </a:p>
          <a:p>
            <a:r>
              <a:rPr lang="en-US" dirty="0"/>
              <a:t>Value (V) The expected long-term discounted reward of a state. </a:t>
            </a:r>
          </a:p>
          <a:p>
            <a:r>
              <a:rPr lang="en-US" dirty="0"/>
              <a:t>Model allowing prediction of the next state from the current state and 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Gamma ranges from 0 to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1 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969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Imagine a game of chess. Sacrificing a piece may seem like a negative action but may open other opportunities.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507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game of tic tac toe, there are values for each of 19,683 states.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796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game of tic tac toe, there are values for each of 19,683 states.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40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On-policy: typically less efficient.</a:t>
            </a:r>
          </a:p>
          <a:p>
            <a:endParaRPr lang="en-US" dirty="0"/>
          </a:p>
          <a:p>
            <a:r>
              <a:rPr lang="en-US" dirty="0"/>
              <a:t>Off-policy: more efficient at exploring but less likely to converge.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73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imagine a game of tic-tac-toe as shown in Figure 6.2. Each of the nine spaces can take one of three values (blank, X, or O) so the game has 39 = 19, 683 possible states (although some states are not achievable as the game would end once a player gets three in a row). Given a particular state, the Q-function returns the quality, i.e. predicted goodness, of each possible action the player could take. Therefore, the optimal action to take is simply the one with the highest Q-value.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B442B6-E5FA-3243-9D3C-D237EE51EEA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57064" cy="4800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600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 grid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6080760" y="655322"/>
            <a:ext cx="260604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231237"/>
            <a:ext cx="8229600" cy="2434082"/>
          </a:xfrm>
        </p:spPr>
        <p:txBody>
          <a:bodyPr vert="horz">
            <a:normAutofit/>
          </a:bodyPr>
          <a:lstStyle>
            <a:lvl1pPr marL="0" indent="0">
              <a:buFontTx/>
              <a:buNone/>
              <a:defRPr sz="1350">
                <a:latin typeface="Palatino"/>
                <a:cs typeface="Palatino"/>
              </a:defRPr>
            </a:lvl1pPr>
            <a:lvl4pPr marL="1028700" indent="0" algn="just">
              <a:buNone/>
              <a:defRPr/>
            </a:lvl4pPr>
          </a:lstStyle>
          <a:p>
            <a:pPr lvl="0"/>
            <a:r>
              <a:rPr lang="en-US" dirty="0"/>
              <a:t>Fourth level</a:t>
            </a:r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457200" y="650876"/>
            <a:ext cx="269748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3269034" y="650876"/>
            <a:ext cx="269748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562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 Poly She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6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1291" cy="4800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375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1291" cy="4800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53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94099"/>
            <a:ext cx="7772400" cy="798891"/>
          </a:xfrm>
        </p:spPr>
        <p:txBody>
          <a:bodyPr anchor="b"/>
          <a:lstStyle>
            <a:lvl1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548344"/>
            <a:ext cx="6400800" cy="641116"/>
          </a:xfrm>
        </p:spPr>
        <p:txBody>
          <a:bodyPr anchor="t"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tint val="75000"/>
                  </a:schemeClr>
                </a:solidFill>
                <a:latin typeface="Palatino"/>
                <a:cs typeface="Palatino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38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>
              <a:defRPr>
                <a:latin typeface="Palatino"/>
                <a:cs typeface="Palatino"/>
              </a:defRPr>
            </a:lvl4pPr>
            <a:lvl5pPr>
              <a:defRPr>
                <a:latin typeface="Palatino"/>
                <a:cs typeface="Palatino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17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 spc="0">
                <a:solidFill>
                  <a:schemeClr val="tx1">
                    <a:tint val="75000"/>
                  </a:schemeClr>
                </a:solidFill>
                <a:latin typeface="Palatino"/>
                <a:cs typeface="Palatino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90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76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67056"/>
            <a:ext cx="4038600" cy="3027567"/>
          </a:xfrm>
        </p:spPr>
        <p:txBody>
          <a:bodyPr/>
          <a:lstStyle>
            <a:lvl1pPr>
              <a:defRPr sz="2100"/>
            </a:lvl1pPr>
            <a:lvl2pPr>
              <a:defRPr sz="195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48200" y="1567056"/>
            <a:ext cx="4038600" cy="3027567"/>
          </a:xfrm>
        </p:spPr>
        <p:txBody>
          <a:bodyPr/>
          <a:lstStyle>
            <a:lvl1pPr>
              <a:defRPr sz="2100"/>
            </a:lvl1pPr>
            <a:lvl2pPr>
              <a:defRPr sz="195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65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57200" y="657227"/>
            <a:ext cx="5486400" cy="27432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6080760" y="655322"/>
            <a:ext cx="260604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3592831"/>
            <a:ext cx="8229600" cy="1072488"/>
          </a:xfrm>
        </p:spPr>
        <p:txBody>
          <a:bodyPr vert="horz">
            <a:normAutofit/>
          </a:bodyPr>
          <a:lstStyle>
            <a:lvl1pPr marL="0" indent="0">
              <a:buFontTx/>
              <a:buNone/>
              <a:defRPr sz="1350">
                <a:latin typeface="Palatino"/>
                <a:cs typeface="Palatino"/>
              </a:defRPr>
            </a:lvl1pPr>
            <a:lvl4pPr marL="1028700" indent="0" algn="just">
              <a:buNone/>
              <a:defRPr/>
            </a:lvl4pPr>
          </a:lstStyle>
          <a:p>
            <a:pPr lvl="0"/>
            <a:r>
              <a:rPr lang="en-US" dirty="0"/>
              <a:t>Fourth level</a:t>
            </a:r>
          </a:p>
        </p:txBody>
      </p:sp>
      <p:sp>
        <p:nvSpPr>
          <p:cNvPr id="20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6080760" y="2080262"/>
            <a:ext cx="2606040" cy="13201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0"/>
            <a:ext cx="1231582" cy="55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96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54212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48385"/>
            <a:ext cx="8229600" cy="31169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 flipV="1">
            <a:off x="0" y="4797778"/>
            <a:ext cx="9144000" cy="345722"/>
          </a:xfrm>
          <a:prstGeom prst="rect">
            <a:avLst/>
          </a:prstGeom>
          <a:solidFill>
            <a:srgbClr val="E4E4E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8389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spc="38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6/8/2018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4838957"/>
            <a:ext cx="9144000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900" spc="38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Justin Ng – Department of Electrical Engineering – California Polytechnic State University, San Luis Obispo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8389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8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1F246D25-E5A3-1841-BBE9-2617267BF6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58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9" r:id="rId2"/>
    <p:sldLayoutId id="2147483680" r:id="rId3"/>
    <p:sldLayoutId id="2147483661" r:id="rId4"/>
    <p:sldLayoutId id="2147483662" r:id="rId5"/>
    <p:sldLayoutId id="2147483663" r:id="rId6"/>
    <p:sldLayoutId id="2147483666" r:id="rId7"/>
    <p:sldLayoutId id="2147483664" r:id="rId8"/>
    <p:sldLayoutId id="2147483676" r:id="rId9"/>
    <p:sldLayoutId id="2147483677" r:id="rId10"/>
  </p:sldLayoutIdLst>
  <p:hf hdr="0"/>
  <p:txStyles>
    <p:titleStyle>
      <a:lvl1pPr algn="l" defTabSz="342900" rtl="0" eaLnBrk="1" latinLnBrk="0" hangingPunct="1">
        <a:lnSpc>
          <a:spcPct val="120000"/>
        </a:lnSpc>
        <a:spcBef>
          <a:spcPct val="0"/>
        </a:spcBef>
        <a:buNone/>
        <a:defRPr sz="22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j-ea"/>
          <a:cs typeface="Arial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10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19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6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 spc="38">
          <a:solidFill>
            <a:schemeClr val="tx1">
              <a:lumMod val="65000"/>
              <a:lumOff val="35000"/>
            </a:schemeClr>
          </a:solidFill>
          <a:latin typeface="Palatino"/>
          <a:ea typeface="+mn-ea"/>
          <a:cs typeface="Palatino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 spc="38">
          <a:solidFill>
            <a:schemeClr val="tx1">
              <a:lumMod val="65000"/>
              <a:lumOff val="35000"/>
            </a:schemeClr>
          </a:solidFill>
          <a:latin typeface="Palatino"/>
          <a:ea typeface="+mn-ea"/>
          <a:cs typeface="Palatino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 flipV="1">
            <a:off x="0" y="4797778"/>
            <a:ext cx="9144000" cy="345722"/>
          </a:xfrm>
          <a:prstGeom prst="rect">
            <a:avLst/>
          </a:prstGeom>
          <a:solidFill>
            <a:srgbClr val="0035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8389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spc="38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6/8/2018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838957"/>
            <a:ext cx="2895600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900" spc="38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Justin Ng – Department of Electrical Engineering – California Polytechnic State University, San Luis Obispo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8389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8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1F246D25-E5A3-1841-BBE9-2617267BF6F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CP_shield_horiz_RGB_grn_gld.ai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11341" y="1231777"/>
            <a:ext cx="6121318" cy="240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039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hf hdr="0"/>
  <p:txStyles>
    <p:titleStyle>
      <a:lvl1pPr algn="l" defTabSz="342900" rtl="0" eaLnBrk="1" latinLnBrk="0" hangingPunct="1">
        <a:lnSpc>
          <a:spcPct val="120000"/>
        </a:lnSpc>
        <a:spcBef>
          <a:spcPct val="0"/>
        </a:spcBef>
        <a:buNone/>
        <a:defRPr sz="22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j-ea"/>
          <a:cs typeface="Arial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10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19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65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 spc="38">
          <a:solidFill>
            <a:schemeClr val="tx1">
              <a:lumMod val="65000"/>
              <a:lumOff val="35000"/>
            </a:schemeClr>
          </a:solidFill>
          <a:latin typeface="Arial"/>
          <a:ea typeface="+mn-ea"/>
          <a:cs typeface="Arial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comments" Target="../comments/commen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7B531-EB4D-4DD2-B389-4F64A5757D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Artificial Neural Network-Based Robotic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68EF4E-E1AE-469D-9DDE-11B4C3F6B6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2548343"/>
            <a:ext cx="6400800" cy="2080218"/>
          </a:xfrm>
        </p:spPr>
        <p:txBody>
          <a:bodyPr>
            <a:normAutofit/>
          </a:bodyPr>
          <a:lstStyle/>
          <a:p>
            <a:r>
              <a:rPr lang="en-US" dirty="0"/>
              <a:t>Master’s Thesis</a:t>
            </a:r>
          </a:p>
          <a:p>
            <a:r>
              <a:rPr lang="en-US" dirty="0"/>
              <a:t>Justin Ng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June 8, 2018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FCA92-2039-43E4-BA14-976A25B3B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6D77BC-BB76-4EA8-93CA-819B06DAE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" y="4838957"/>
            <a:ext cx="9144000" cy="273844"/>
          </a:xfrm>
        </p:spPr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AA619-7264-46CA-84E0-6A32AFAB4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73FB4FE-6299-438B-BC09-17276A7484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935793"/>
              </p:ext>
            </p:extLst>
          </p:nvPr>
        </p:nvGraphicFramePr>
        <p:xfrm>
          <a:off x="1524000" y="3327056"/>
          <a:ext cx="6096000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4564686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5366435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Committee Chair</a:t>
                      </a:r>
                    </a:p>
                    <a:p>
                      <a:pPr algn="r"/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Committee Member</a:t>
                      </a:r>
                    </a:p>
                    <a:p>
                      <a:pPr algn="r"/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Committee Member</a:t>
                      </a:r>
                    </a:p>
                  </a:txBody>
                  <a:tcPr>
                    <a:lnR w="31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Andrew Danowitz, Ph.D.</a:t>
                      </a:r>
                    </a:p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Xiao-Hua Yu, Ph.D.</a:t>
                      </a:r>
                    </a:p>
                    <a:p>
                      <a:pPr marL="0" marR="0" lvl="0" indent="0" algn="l" defTabSz="3429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Fred W. </a:t>
                      </a:r>
                      <a:r>
                        <a:rPr lang="en-US" sz="1200" b="0" kern="1200" spc="38" dirty="0" err="1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DePiero</a:t>
                      </a:r>
                      <a:r>
                        <a:rPr lang="en-US" sz="1200" b="0" kern="1200" spc="38" dirty="0">
                          <a:solidFill>
                            <a:schemeClr val="tx1">
                              <a:tint val="75000"/>
                            </a:schemeClr>
                          </a:solidFill>
                          <a:latin typeface="Palatino"/>
                          <a:ea typeface="+mn-ea"/>
                        </a:rPr>
                        <a:t>, Ph.D.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9040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1927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01C69-58E9-492C-B45E-A54E854F1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 Entry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0C6F6-CA58-43DF-B982-2CE56868B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114800" cy="3116934"/>
          </a:xfrm>
        </p:spPr>
        <p:txBody>
          <a:bodyPr/>
          <a:lstStyle/>
          <a:p>
            <a:r>
              <a:rPr lang="en-US" dirty="0"/>
              <a:t>Built from scratch.</a:t>
            </a:r>
          </a:p>
          <a:p>
            <a:r>
              <a:rPr lang="en-US" dirty="0"/>
              <a:t>Contains numerous custom parts and electronics.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28019-E61C-4578-8DE3-FDC19E7D0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1B75B-4C1F-4ED2-B21A-1AB5906D3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C177F-DBB2-4986-B047-6E89D8AD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043104-60D3-4522-87F9-98DF60F238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0"/>
            <a:ext cx="4467840" cy="473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861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E7056-43B6-4F28-90C4-ABB77DB8F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03B1D-20D5-42F7-BBE8-87EF477C9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machine learning to control robot’s position and orientation in the field with continuous state and action spaces.</a:t>
            </a:r>
          </a:p>
          <a:p>
            <a:r>
              <a:rPr lang="en-US" dirty="0"/>
              <a:t>Receive state information from sensors and output four motor voltages to drive robot wheels.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E1BA4-7E06-4B0B-A463-2EBBBE1E0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1E5A8-A694-490E-9429-AFF7D15B1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E36F4-53BB-4974-B4D8-491D92685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80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tx1"/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215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F4B1D-B5DE-490E-A1F3-909CF0F40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1AAD1-3D1E-483D-99D9-80A6C4FB5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RL:</a:t>
            </a:r>
          </a:p>
          <a:p>
            <a:pPr lvl="1"/>
            <a:r>
              <a:rPr lang="en-US" dirty="0"/>
              <a:t>Subset of machine learning.</a:t>
            </a:r>
          </a:p>
          <a:p>
            <a:pPr lvl="1"/>
            <a:r>
              <a:rPr lang="en-US" dirty="0"/>
              <a:t>Solves control and action selection problems</a:t>
            </a:r>
          </a:p>
          <a:p>
            <a:pPr lvl="1"/>
            <a:r>
              <a:rPr lang="en-US" dirty="0"/>
              <a:t>“In-between” supervised and unsupervised learning.</a:t>
            </a:r>
          </a:p>
          <a:p>
            <a:r>
              <a:rPr lang="en-US" dirty="0"/>
              <a:t>Supervised learning: perform classification </a:t>
            </a:r>
          </a:p>
          <a:p>
            <a:r>
              <a:rPr lang="en-US" dirty="0"/>
              <a:t>Unsupervised learning: data clustering, find underlying patterns.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F010E-1955-4C61-8781-D20FF1D16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A3831-4D02-44DE-8201-2813F509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F269F-7AD5-44D5-80E1-173960C9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9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D6755-4867-42C7-977D-7EECE4D8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A0C7-7A61-4960-B429-AB83342E8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Environment</a:t>
            </a:r>
          </a:p>
          <a:p>
            <a:r>
              <a:rPr lang="en-US" dirty="0"/>
              <a:t>Actor/agent</a:t>
            </a:r>
          </a:p>
          <a:p>
            <a:r>
              <a:rPr lang="en-US" dirty="0"/>
              <a:t>Reward/return (R, r)</a:t>
            </a:r>
          </a:p>
          <a:p>
            <a:r>
              <a:rPr lang="en-US" dirty="0"/>
              <a:t>Policy (</a:t>
            </a:r>
            <a:r>
              <a:rPr lang="el-GR" dirty="0"/>
              <a:t>π</a:t>
            </a:r>
            <a:r>
              <a:rPr lang="en-US" dirty="0"/>
              <a:t>)</a:t>
            </a:r>
          </a:p>
          <a:p>
            <a:r>
              <a:rPr lang="en-US" dirty="0"/>
              <a:t>Value function (V, Q)</a:t>
            </a:r>
          </a:p>
          <a:p>
            <a:r>
              <a:rPr lang="en-US" dirty="0"/>
              <a:t>Sometimes a model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71FEF-BF5F-4733-86D8-4AC12DC0E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BC7E6-2002-4726-AAC2-D52C3F02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A2D4A-D901-4165-AA21-AC0BDC3E3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6D7798-50A3-4F4C-ACAB-84A32BBEE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68746"/>
            <a:ext cx="4464190" cy="339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879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D6755-4867-42C7-977D-7EECE4D8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 Elements – Tic Tac Toe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A0C7-7A61-4960-B429-AB83342E8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5500540" cy="3116934"/>
          </a:xfrm>
        </p:spPr>
        <p:txBody>
          <a:bodyPr/>
          <a:lstStyle/>
          <a:p>
            <a:r>
              <a:rPr lang="en-US" dirty="0"/>
              <a:t>Environment</a:t>
            </a:r>
          </a:p>
          <a:p>
            <a:r>
              <a:rPr lang="en-US" dirty="0"/>
              <a:t>Actor</a:t>
            </a:r>
          </a:p>
          <a:p>
            <a:r>
              <a:rPr lang="en-US" dirty="0"/>
              <a:t>Action (</a:t>
            </a:r>
            <a:r>
              <a:rPr lang="en-US" dirty="0" err="1"/>
              <a:t>a</a:t>
            </a:r>
            <a:r>
              <a:rPr lang="en-US" baseline="-25000" dirty="0" err="1"/>
              <a:t>k</a:t>
            </a:r>
            <a:r>
              <a:rPr lang="en-US" dirty="0"/>
              <a:t>)</a:t>
            </a:r>
          </a:p>
          <a:p>
            <a:r>
              <a:rPr lang="en-US" dirty="0"/>
              <a:t>Reward (</a:t>
            </a:r>
            <a:r>
              <a:rPr lang="en-US" dirty="0" err="1"/>
              <a:t>r</a:t>
            </a:r>
            <a:r>
              <a:rPr lang="en-US" baseline="-25000" dirty="0" err="1"/>
              <a:t>k</a:t>
            </a:r>
            <a:r>
              <a:rPr lang="en-US" dirty="0"/>
              <a:t>)</a:t>
            </a:r>
          </a:p>
          <a:p>
            <a:r>
              <a:rPr lang="en-US" dirty="0"/>
              <a:t>State (</a:t>
            </a:r>
            <a:r>
              <a:rPr lang="en-US" dirty="0" err="1"/>
              <a:t>s</a:t>
            </a:r>
            <a:r>
              <a:rPr lang="en-US" baseline="-25000" dirty="0" err="1"/>
              <a:t>k</a:t>
            </a:r>
            <a:r>
              <a:rPr lang="en-US" dirty="0"/>
              <a:t>)</a:t>
            </a:r>
          </a:p>
          <a:p>
            <a:r>
              <a:rPr lang="en-US" dirty="0"/>
              <a:t>Transition [</a:t>
            </a:r>
            <a:r>
              <a:rPr lang="en-US" dirty="0" err="1"/>
              <a:t>s</a:t>
            </a:r>
            <a:r>
              <a:rPr lang="en-US" baseline="-25000" dirty="0" err="1"/>
              <a:t>k</a:t>
            </a:r>
            <a:r>
              <a:rPr lang="en-US" dirty="0"/>
              <a:t>, </a:t>
            </a:r>
            <a:r>
              <a:rPr lang="en-US" dirty="0" err="1"/>
              <a:t>a</a:t>
            </a:r>
            <a:r>
              <a:rPr lang="en-US" baseline="-25000" dirty="0" err="1"/>
              <a:t>k</a:t>
            </a:r>
            <a:r>
              <a:rPr lang="en-US" dirty="0"/>
              <a:t>, </a:t>
            </a:r>
            <a:r>
              <a:rPr lang="en-US" dirty="0" err="1"/>
              <a:t>r</a:t>
            </a:r>
            <a:r>
              <a:rPr lang="en-US" baseline="-25000" dirty="0" err="1"/>
              <a:t>k</a:t>
            </a:r>
            <a:r>
              <a:rPr lang="en-US" dirty="0"/>
              <a:t>, s</a:t>
            </a:r>
            <a:r>
              <a:rPr lang="en-US" baseline="-25000" dirty="0"/>
              <a:t>k+1</a:t>
            </a:r>
            <a:r>
              <a:rPr lang="en-US" dirty="0"/>
              <a:t>]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71FEF-BF5F-4733-86D8-4AC12DC0E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BC7E6-2002-4726-AAC2-D52C3F025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A2D4A-D901-4165-AA21-AC0BDC3E3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A86EEC-BC22-4210-AD6C-9B3F17A93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4222" y="1169572"/>
            <a:ext cx="3395778" cy="34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74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15C11-7D9D-4637-827E-822BA4AD4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Long-term reward G</a:t>
            </a:r>
            <a:r>
              <a:rPr lang="en-US" baseline="-25000" dirty="0"/>
              <a:t>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F0C06-DE2C-45C7-99C2-929B2407A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Calculated as sum of all future rewards.</a:t>
            </a:r>
          </a:p>
          <a:p>
            <a:r>
              <a:rPr lang="en-US" dirty="0"/>
              <a:t>Usable in RL problems with a definitive end.</a:t>
            </a:r>
          </a:p>
          <a:p>
            <a:r>
              <a:rPr lang="en-US" dirty="0"/>
              <a:t>Actor’s goal to maximize G</a:t>
            </a:r>
            <a:r>
              <a:rPr lang="en-US" baseline="-25000" dirty="0"/>
              <a:t>t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27402-D9F7-4D72-A6BA-677446C27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A0B8F-7E75-4E8D-A03E-F76309FE1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793BF-0F03-4D5A-AC09-D6B3D115E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43AD9C-C510-418A-9198-E308ED8EC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822" y="2920542"/>
            <a:ext cx="4939645" cy="95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8790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15C11-7D9D-4637-827E-822BA4AD4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Long-term discounted reward G</a:t>
            </a:r>
            <a:r>
              <a:rPr lang="en-US" baseline="-25000" dirty="0"/>
              <a:t>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0F0C06-DE2C-45C7-99C2-929B2407A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Calculated as sum of all future rewards weighted by a discount factor </a:t>
            </a:r>
            <a:r>
              <a:rPr lang="el-GR" dirty="0">
                <a:latin typeface="Times New Roman" panose="02020603050405020304" pitchFamily="18" charset="0"/>
                <a:cs typeface="Times New Roman" panose="02020603050405020304" pitchFamily="18" charset="0"/>
              </a:rPr>
              <a:t>γ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Allows G</a:t>
            </a:r>
            <a:r>
              <a:rPr lang="en-US" baseline="-25000" dirty="0"/>
              <a:t>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converge for environments with no maximum time step.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Sets algorithm’s “outlook” from myopic to far-sighted.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27402-D9F7-4D72-A6BA-677446C27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9A0B8F-7E75-4E8D-A03E-F76309FE1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793BF-0F03-4D5A-AC09-D6B3D115E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5419A7-4F83-46AC-A5DD-4466A31F6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3573623"/>
            <a:ext cx="6553200" cy="1015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3531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3BCEC-2A82-4FAE-BCBA-548DD6131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C0920-E781-4E3F-9A70-E10DB7EFF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689835" cy="3116934"/>
          </a:xfrm>
        </p:spPr>
        <p:txBody>
          <a:bodyPr/>
          <a:lstStyle/>
          <a:p>
            <a:r>
              <a:rPr lang="en-US" dirty="0"/>
              <a:t>Indicates the long-term reward expected from a state.</a:t>
            </a:r>
          </a:p>
          <a:p>
            <a:r>
              <a:rPr lang="en-US" dirty="0"/>
              <a:t>Even if a state only has a small immediate reward, it may possess high value since it leads to high reward states.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C6578-B222-42AC-B33A-7C8D520A7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46C700-ECC1-4BAB-A33B-CA10EBE56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E9671-7CC1-442C-9FC9-3F79C08B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18</a:t>
            </a:fld>
            <a:endParaRPr lang="en-US"/>
          </a:p>
        </p:txBody>
      </p:sp>
      <p:pic>
        <p:nvPicPr>
          <p:cNvPr id="4098" name="Picture 2" descr="https://cdn-images-1.medium.com/max/2000/1*mz4H9-HgAU-9QqtsNonzMA.jpeg">
            <a:extLst>
              <a:ext uri="{FF2B5EF4-FFF2-40B4-BE49-F238E27FC236}">
                <a16:creationId xmlns:a16="http://schemas.microsoft.com/office/drawing/2014/main" id="{ACFE9239-0732-444E-9B6A-5FD9C8522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6590" y="1321371"/>
            <a:ext cx="3659485" cy="2287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33C8E7-F2BC-47FA-A9A6-DE85865E1685}"/>
              </a:ext>
            </a:extLst>
          </p:cNvPr>
          <p:cNvSpPr txBox="1"/>
          <p:nvPr/>
        </p:nvSpPr>
        <p:spPr>
          <a:xfrm>
            <a:off x="5352561" y="3623588"/>
            <a:ext cx="3427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https://arcdigital.media/the-trans-pacific-partnership-</a:t>
            </a:r>
          </a:p>
          <a:p>
            <a:r>
              <a:rPr lang="en-US" sz="1000" dirty="0"/>
              <a:t>a-pawn-sacrifice-in-a-global-game-22e62cdf775</a:t>
            </a:r>
          </a:p>
        </p:txBody>
      </p:sp>
    </p:spTree>
    <p:extLst>
      <p:ext uri="{BB962C8B-B14F-4D97-AF65-F5344CB8AC3E}">
        <p14:creationId xmlns:p14="http://schemas.microsoft.com/office/powerpoint/2010/main" val="474481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5A520-DFAF-493D-BDD4-6AF76914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17413-72AD-4BC3-A76B-14810E4FD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Expected long-term reward as a function of the state under a certain policy </a:t>
            </a:r>
            <a:r>
              <a:rPr lang="el-GR" dirty="0"/>
              <a:t>π</a:t>
            </a:r>
            <a:r>
              <a:rPr lang="en-US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6EEEC-6934-4B70-A990-2EA26CF43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5C5DF-DA40-48F5-ACF9-797D53CE4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F62E0-F509-48C8-85BF-91B7AEFAE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19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132EF4-F3B4-4D39-AFBA-EDF19DDFF6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38" y="3125209"/>
            <a:ext cx="3727172" cy="455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AD16EC-7635-4E54-90A0-98E54A9AAA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9133" y="1976427"/>
            <a:ext cx="2660929" cy="267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898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7865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5A520-DFAF-493D-BDD4-6AF76914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17413-72AD-4BC3-A76B-14810E4FD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5066907" cy="3116934"/>
          </a:xfrm>
        </p:spPr>
        <p:txBody>
          <a:bodyPr/>
          <a:lstStyle/>
          <a:p>
            <a:r>
              <a:rPr lang="en-US" dirty="0"/>
              <a:t>Expected long-term reward as a function of the state </a:t>
            </a:r>
            <a:r>
              <a:rPr lang="en-US" b="1" u="sng" dirty="0"/>
              <a:t>and action</a:t>
            </a:r>
            <a:r>
              <a:rPr lang="en-US" b="1" dirty="0"/>
              <a:t> </a:t>
            </a:r>
            <a:r>
              <a:rPr lang="en-US" dirty="0"/>
              <a:t>under a certain policy </a:t>
            </a:r>
            <a:r>
              <a:rPr lang="el-GR" dirty="0"/>
              <a:t>π</a:t>
            </a:r>
            <a:r>
              <a:rPr lang="en-US" dirty="0"/>
              <a:t>.</a:t>
            </a:r>
          </a:p>
          <a:p>
            <a:r>
              <a:rPr lang="en-US" dirty="0"/>
              <a:t>Represents the quality of an action in a particular state.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6EEEC-6934-4B70-A990-2EA26CF43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5C5DF-DA40-48F5-ACF9-797D53CE4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F62E0-F509-48C8-85BF-91B7AEFAE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20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B1011A-B9B8-43CC-A64A-022BA828F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967" y="3497910"/>
            <a:ext cx="4930219" cy="4682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F2DAF4-DF68-49F5-8953-10C3EF0AE11D}"/>
              </a:ext>
            </a:extLst>
          </p:cNvPr>
          <p:cNvSpPr txBox="1"/>
          <p:nvPr/>
        </p:nvSpPr>
        <p:spPr>
          <a:xfrm>
            <a:off x="5827337" y="3413752"/>
            <a:ext cx="2869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https://matplotlib.org/1.3.0/mpl_examples</a:t>
            </a:r>
          </a:p>
          <a:p>
            <a:r>
              <a:rPr lang="en-US" sz="1000" dirty="0"/>
              <a:t>/mplot3d/polys3d_demo.png</a:t>
            </a:r>
          </a:p>
        </p:txBody>
      </p:sp>
      <p:sp>
        <p:nvSpPr>
          <p:cNvPr id="11" name="AutoShape 4" descr="https://matplotlib.org/1.3.0/mpl_examples/mplot3d/polys3d_demo.png">
            <a:extLst>
              <a:ext uri="{FF2B5EF4-FFF2-40B4-BE49-F238E27FC236}">
                <a16:creationId xmlns:a16="http://schemas.microsoft.com/office/drawing/2014/main" id="{F766A4F8-658F-4E02-9155-AF7339DDA7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6" name="Picture 6" descr="https://matplotlib.org/1.3.0/mpl_examples/mplot3d/polys3d_demo.png">
            <a:extLst>
              <a:ext uri="{FF2B5EF4-FFF2-40B4-BE49-F238E27FC236}">
                <a16:creationId xmlns:a16="http://schemas.microsoft.com/office/drawing/2014/main" id="{7712B4A9-48A1-47E6-A66C-4F318AB679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9" t="12663" r="8388" b="7657"/>
          <a:stretch/>
        </p:blipFill>
        <p:spPr bwMode="auto">
          <a:xfrm>
            <a:off x="5827337" y="653799"/>
            <a:ext cx="3026004" cy="273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4344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24818-2506-42A8-8187-37541D208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1ED23-C155-43BB-8D3C-B761EDF30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Optimal (</a:t>
            </a:r>
            <a:r>
              <a:rPr lang="el-GR" dirty="0"/>
              <a:t>π</a:t>
            </a:r>
            <a:r>
              <a:rPr lang="el-GR" baseline="-25000" dirty="0"/>
              <a:t>∗</a:t>
            </a:r>
            <a:r>
              <a:rPr lang="en-US" dirty="0"/>
              <a:t>): produces greater value for every possible state than any other policy (</a:t>
            </a:r>
            <a:r>
              <a:rPr lang="el-GR" dirty="0"/>
              <a:t>π</a:t>
            </a:r>
            <a:r>
              <a:rPr lang="en-US" dirty="0"/>
              <a:t>).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Greedy: take action with highest value/Q-value.</a:t>
            </a:r>
          </a:p>
          <a:p>
            <a:r>
              <a:rPr lang="en-US" dirty="0"/>
              <a:t>Random: pick a random action.</a:t>
            </a:r>
          </a:p>
          <a:p>
            <a:r>
              <a:rPr lang="el-GR" dirty="0"/>
              <a:t>ε</a:t>
            </a:r>
            <a:r>
              <a:rPr lang="en-US" dirty="0"/>
              <a:t>-greedy: pick greedy action with probability 1-</a:t>
            </a:r>
            <a:r>
              <a:rPr lang="el-GR" dirty="0"/>
              <a:t> ε</a:t>
            </a:r>
            <a:r>
              <a:rPr lang="en-US" dirty="0"/>
              <a:t> and random action with probability </a:t>
            </a:r>
            <a:r>
              <a:rPr lang="el-GR" dirty="0"/>
              <a:t>ε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D2ED9-3908-4C3D-BD91-F4C31E2E1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A27E6D-FB3B-4627-931D-E67ECCB76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66E08-9336-48C3-A6A1-D5C8D86C2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A0D00F-B7D1-4983-81C1-FA3EB2074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5581" y="2339397"/>
            <a:ext cx="3652838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812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98C72-A0FF-4F57-9E75-22A2812E9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On-Policy vs. Off-Policy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7371E-CD71-4D65-AEB9-38E417401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On-policy algorithms: learn the policy followed by the actor. </a:t>
            </a:r>
          </a:p>
          <a:p>
            <a:endParaRPr lang="en-US" dirty="0"/>
          </a:p>
          <a:p>
            <a:r>
              <a:rPr lang="en-US" dirty="0"/>
              <a:t>Off-policy algorithms: learn a policy different from the one followed by the actor. </a:t>
            </a:r>
          </a:p>
          <a:p>
            <a:endParaRPr lang="en-US" dirty="0"/>
          </a:p>
          <a:p>
            <a:r>
              <a:rPr lang="en-US" dirty="0"/>
              <a:t>Exploration vs. Exploitation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F0A08E-1983-4C56-A738-21C83CCB0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66329-108E-4106-9DFF-678537C61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33233-80BD-4D1E-AFE2-365ECFDC2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966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03992-1796-46DE-AC8D-0555C493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D9035-0DEA-41B3-B66C-AAF125C14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Q-Learning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State-Action-Reward-State-Action (SARSA)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Q-Network (DQN)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Stochastic Policy Gradients (PG)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Deterministic Policy Gradients (DPG)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Deterministic Policy Gradients (DDPG)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558FA-131E-493E-9BCA-0BB7D03E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1B0C2-F74E-4E2B-8E06-2F345643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F7E3E-68DB-4DBD-90B9-9E4E0483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837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BF63-48FC-4899-AE2A-57A6FD2F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B4CE3-06C5-45FB-9088-2395F1DC2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831237" cy="3116934"/>
          </a:xfrm>
        </p:spPr>
        <p:txBody>
          <a:bodyPr/>
          <a:lstStyle/>
          <a:p>
            <a:r>
              <a:rPr lang="en-US" dirty="0"/>
              <a:t>Model-free, off-policy algorithm that estimates the Q-function of the environment.</a:t>
            </a:r>
          </a:p>
          <a:p>
            <a:r>
              <a:rPr lang="en-US" dirty="0"/>
              <a:t>Q-function represents the ”quality” of every possible action in every possible state.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BD462-7440-43A7-9F64-0343F737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779D0-18A5-4FD4-8514-4764D23B0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9B5C0-369D-46E0-9617-63389DFCD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348B8B-D004-451F-AE0C-2FF87579A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217" y="1231906"/>
            <a:ext cx="2660929" cy="267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078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BF63-48FC-4899-AE2A-57A6FD2F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Tabular Q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B4CE3-06C5-45FB-9088-2395F1DC2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831237" cy="3116934"/>
          </a:xfrm>
        </p:spPr>
        <p:txBody>
          <a:bodyPr/>
          <a:lstStyle/>
          <a:p>
            <a:r>
              <a:rPr lang="en-US" dirty="0"/>
              <a:t>Tabular Q-learning methods use a 2-D matrix to represent the Q-function.</a:t>
            </a:r>
          </a:p>
          <a:p>
            <a:r>
              <a:rPr lang="en-US" dirty="0"/>
              <a:t>Iteratively calculated using the Bellman equation.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BD462-7440-43A7-9F64-0343F737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779D0-18A5-4FD4-8514-4764D23B0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9B5C0-369D-46E0-9617-63389DFCD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25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A17FA44-3436-461D-802E-4D3C47185B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1726109"/>
              </p:ext>
            </p:extLst>
          </p:nvPr>
        </p:nvGraphicFramePr>
        <p:xfrm>
          <a:off x="5081047" y="539749"/>
          <a:ext cx="3883741" cy="41255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7680">
                  <a:extLst>
                    <a:ext uri="{9D8B030D-6E8A-4147-A177-3AD203B41FA5}">
                      <a16:colId xmlns:a16="http://schemas.microsoft.com/office/drawing/2014/main" val="3245945295"/>
                    </a:ext>
                  </a:extLst>
                </a:gridCol>
                <a:gridCol w="1200923">
                  <a:extLst>
                    <a:ext uri="{9D8B030D-6E8A-4147-A177-3AD203B41FA5}">
                      <a16:colId xmlns:a16="http://schemas.microsoft.com/office/drawing/2014/main" val="1058437913"/>
                    </a:ext>
                  </a:extLst>
                </a:gridCol>
                <a:gridCol w="1113568">
                  <a:extLst>
                    <a:ext uri="{9D8B030D-6E8A-4147-A177-3AD203B41FA5}">
                      <a16:colId xmlns:a16="http://schemas.microsoft.com/office/drawing/2014/main" val="1624997102"/>
                    </a:ext>
                  </a:extLst>
                </a:gridCol>
                <a:gridCol w="1081570">
                  <a:extLst>
                    <a:ext uri="{9D8B030D-6E8A-4147-A177-3AD203B41FA5}">
                      <a16:colId xmlns:a16="http://schemas.microsoft.com/office/drawing/2014/main" val="331332230"/>
                    </a:ext>
                  </a:extLst>
                </a:gridCol>
              </a:tblGrid>
              <a:tr h="486021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Action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864619"/>
                  </a:ext>
                </a:extLst>
              </a:tr>
              <a:tr h="1213183">
                <a:tc>
                  <a:txBody>
                    <a:bodyPr/>
                    <a:lstStyle/>
                    <a:p>
                      <a:pPr algn="ctr"/>
                      <a:endParaRPr lang="en-US" sz="20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vert="vert27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Put X in</a:t>
                      </a: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 top left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Put X in</a:t>
                      </a:r>
                    </a:p>
                    <a:p>
                      <a:pPr algn="ctr"/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top middle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1660448"/>
                  </a:ext>
                </a:extLst>
              </a:tr>
              <a:tr h="1213183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State</a:t>
                      </a:r>
                    </a:p>
                  </a:txBody>
                  <a:tcPr vert="vert27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3429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-5.8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3429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-4.3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6820846"/>
                  </a:ext>
                </a:extLst>
              </a:tr>
              <a:tr h="1213183">
                <a:tc vMerge="1">
                  <a:txBody>
                    <a:bodyPr/>
                    <a:lstStyle/>
                    <a:p>
                      <a:pPr algn="ctr"/>
                      <a:endParaRPr lang="en-US" sz="20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vert="vert27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3429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3.3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342900" rtl="0" eaLnBrk="1" latinLnBrk="0" hangingPunct="1"/>
                      <a:r>
                        <a:rPr lang="en-US" sz="18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-5.2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3754180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1D4CD17-5312-4530-99D8-13CA3DC42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688795" y="3557172"/>
            <a:ext cx="908473" cy="9148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8864327-F971-400B-97DA-8F696D419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685593" y="2378303"/>
            <a:ext cx="908473" cy="9148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32EB4A-1F7D-460E-A3A5-EE01151EF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351036"/>
            <a:ext cx="4204355" cy="418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1466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BF63-48FC-4899-AE2A-57A6FD2F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Tabular Q Iterative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B4CE3-06C5-45FB-9088-2395F1DC2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8403996" cy="3116934"/>
          </a:xfrm>
        </p:spPr>
        <p:txBody>
          <a:bodyPr/>
          <a:lstStyle/>
          <a:p>
            <a:r>
              <a:rPr lang="en-US" dirty="0"/>
              <a:t>Iteratively calculated using the Bellman equation.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Learning rate </a:t>
            </a:r>
            <a:r>
              <a:rPr lang="el-GR" dirty="0"/>
              <a:t>α</a:t>
            </a:r>
            <a:r>
              <a:rPr lang="en-US" b="1" dirty="0"/>
              <a:t> </a:t>
            </a:r>
            <a:r>
              <a:rPr lang="en-US" dirty="0"/>
              <a:t>improves convergence.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BD462-7440-43A7-9F64-0343F737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779D0-18A5-4FD4-8514-4764D23B0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9B5C0-369D-46E0-9617-63389DFCD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26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32EB4A-1F7D-460E-A3A5-EE01151EF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020" y="1979676"/>
            <a:ext cx="4204355" cy="4186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ED5607-8E89-4FF2-9E0C-4D2668309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888" y="3237111"/>
            <a:ext cx="6674177" cy="45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866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03992-1796-46DE-AC8D-0555C493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D9035-0DEA-41B3-B66C-AAF125C14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Q-Learning</a:t>
            </a:r>
          </a:p>
          <a:p>
            <a:r>
              <a:rPr lang="en-US" dirty="0">
                <a:solidFill>
                  <a:schemeClr val="tx1"/>
                </a:solidFill>
              </a:rPr>
              <a:t>State-Action-Reward-State-Action (SARSA)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Q-Network (DQN)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Stochastic Policy Gradients (PG)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Deterministic Policy Gradients (DPG)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Deterministic Policy Gradients (DDPG)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558FA-131E-493E-9BCA-0BB7D03E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1B0C2-F74E-4E2B-8E06-2F345643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F7E3E-68DB-4DBD-90B9-9E4E0483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0005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22A72-110E-4923-8F28-63E336A89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State-Action-Reward-State-Action (SARSA)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48790-0F9D-445F-8236-C62BC8C68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Model-free, on-policy algorithm similar to Q-learning.</a:t>
            </a:r>
          </a:p>
          <a:p>
            <a:r>
              <a:rPr lang="en-US" dirty="0"/>
              <a:t>Updates Q based on next state and action instead of greedy action: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Compare to Q-learning update: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AB5D0-9C39-4CD2-B575-A275A39A2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B093B-EF7F-443D-9DDC-091CD7A12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2165A-D05B-448C-83C9-956B21FC2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543F0B-06C9-4466-9D55-E07035E7A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3975" y="3923729"/>
            <a:ext cx="6496050" cy="4659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24232E-9CB8-4AF7-89E3-698278D044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010" y="2739665"/>
            <a:ext cx="7868893" cy="540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2367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EBAD5-7EF9-4684-918B-DA1CF4222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Q-Learning and SARSA Issues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51847-310F-4A77-BC9C-4BD351055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practical for large state or action spaces. </a:t>
            </a:r>
          </a:p>
          <a:p>
            <a:pPr lvl="1"/>
            <a:r>
              <a:rPr lang="en-US" dirty="0"/>
              <a:t>(# of Q table elements) = (# of states) x (# of actions)</a:t>
            </a:r>
          </a:p>
          <a:p>
            <a:pPr lvl="1"/>
            <a:endParaRPr lang="en-US" dirty="0"/>
          </a:p>
          <a:p>
            <a:r>
              <a:rPr lang="en-US" dirty="0"/>
              <a:t>Not practical for continuous state or action spaces. </a:t>
            </a:r>
          </a:p>
          <a:p>
            <a:endParaRPr lang="en-US" dirty="0"/>
          </a:p>
          <a:p>
            <a:r>
              <a:rPr lang="en-US" dirty="0"/>
              <a:t>Cannot generalize learnings. Must explore all (state, action) combinations. Expensive!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943C4B-3ABF-4A69-8E88-46B8D9735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CD3D43-A48E-4AEF-848E-826E21021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6710B-F65F-4EC9-B4D2-BE7683DF8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905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tx1"/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3791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03992-1796-46DE-AC8D-0555C493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D9035-0DEA-41B3-B66C-AAF125C14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Q-Learning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State-Action-Reward-State-Action (SARSA)</a:t>
            </a:r>
          </a:p>
          <a:p>
            <a:r>
              <a:rPr lang="en-US" dirty="0">
                <a:solidFill>
                  <a:schemeClr val="tx1"/>
                </a:solidFill>
              </a:rPr>
              <a:t>Deep Q-Network (DQN)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Stochastic Policy Gradients (PG)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Deterministic Policy Gradients (DPG)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Deterministic Policy Gradients (DDPG)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558FA-131E-493E-9BCA-0BB7D03E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1B0C2-F74E-4E2B-8E06-2F345643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F7E3E-68DB-4DBD-90B9-9E4E0483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2813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35E45-1A8D-4734-B44B-898D27F0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Deep Q-Network (DQN)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372CD-E6D3-4328-B444-479C61E73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5372100" cy="3116934"/>
          </a:xfrm>
        </p:spPr>
        <p:txBody>
          <a:bodyPr>
            <a:normAutofit/>
          </a:bodyPr>
          <a:lstStyle/>
          <a:p>
            <a:r>
              <a:rPr lang="en-US" dirty="0"/>
              <a:t>Model-free, off-policy method published by </a:t>
            </a:r>
            <a:r>
              <a:rPr lang="en-US" dirty="0" err="1"/>
              <a:t>Mnih</a:t>
            </a:r>
            <a:r>
              <a:rPr lang="en-US" dirty="0"/>
              <a:t> et al. in “</a:t>
            </a:r>
            <a:r>
              <a:rPr lang="en-US" i="1" dirty="0"/>
              <a:t>Human-level control through deep reinforcement learning</a:t>
            </a:r>
            <a:r>
              <a:rPr lang="en-US" dirty="0"/>
              <a:t>”.</a:t>
            </a:r>
          </a:p>
          <a:p>
            <a:r>
              <a:rPr lang="en-US" dirty="0"/>
              <a:t>Can determine Q for continuous state/action spaces.</a:t>
            </a:r>
          </a:p>
          <a:p>
            <a:r>
              <a:rPr lang="en-US" dirty="0"/>
              <a:t>Replace the Q table with artificial neural network (ANN) to allow generalization.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3F6DB-9062-47ED-ADDB-F0C0852A7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83FE1-BBF0-4436-9C32-DC97AB960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0F7D8-4B6A-4E75-90CB-D59D7732E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1B07B1-5397-4914-9FCC-6D115AC3B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763" y="117518"/>
            <a:ext cx="2646473" cy="463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054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35E45-1A8D-4734-B44B-898D27F0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DQN ANN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372CD-E6D3-4328-B444-479C61E73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Inputs: state and action.</a:t>
            </a:r>
          </a:p>
          <a:p>
            <a:r>
              <a:rPr lang="en-US" dirty="0"/>
              <a:t>Outputs: Q-value.</a:t>
            </a:r>
          </a:p>
          <a:p>
            <a:r>
              <a:rPr lang="en-US" dirty="0"/>
              <a:t>Target Q-value based on Bellman Equation: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Loss function: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3F6DB-9062-47ED-ADDB-F0C0852A7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83FE1-BBF0-4436-9C32-DC97AB960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0F7D8-4B6A-4E75-90CB-D59D7732E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1F43F7-22F0-4EEA-810E-DC30466BD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312" y="2849677"/>
            <a:ext cx="4433888" cy="514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9AE1DB-6073-4D88-BE12-B68B10180F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156" y="4013404"/>
            <a:ext cx="6629400" cy="490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7039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24565-1CF3-4A43-AD87-D403B6E8F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Critical DQN 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3BE94-E8CB-4940-B758-DDF3C04AD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Experience replay buffer</a:t>
            </a:r>
          </a:p>
          <a:p>
            <a:pPr lvl="1"/>
            <a:r>
              <a:rPr lang="en-US" dirty="0"/>
              <a:t>Records transitions.</a:t>
            </a:r>
          </a:p>
          <a:p>
            <a:pPr lvl="1"/>
            <a:r>
              <a:rPr lang="en-US" dirty="0"/>
              <a:t>Randomly sampled mini-batches remove time correlation.</a:t>
            </a:r>
          </a:p>
          <a:p>
            <a:pPr lvl="1"/>
            <a:r>
              <a:rPr lang="en-US" dirty="0"/>
              <a:t>Experience reuse.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Target network</a:t>
            </a:r>
          </a:p>
          <a:p>
            <a:pPr lvl="1"/>
            <a:r>
              <a:rPr lang="en-US" dirty="0"/>
              <a:t>Identical but separate Q-network.</a:t>
            </a:r>
          </a:p>
          <a:p>
            <a:pPr lvl="1"/>
            <a:r>
              <a:rPr lang="en-US" dirty="0"/>
              <a:t>Time delay between Q-network weight updates and policy change reduces policy instability.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41825-7135-43DE-BFCE-5A58CF7B4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3C029-84D1-4E47-85FB-8C949A654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6C80F-377E-430C-87DE-981C8071B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4664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03992-1796-46DE-AC8D-0555C493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D9035-0DEA-41B3-B66C-AAF125C14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Q-Learning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State-Action-Reward-State-Action (SARSA)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Q-Network (DQN)</a:t>
            </a:r>
          </a:p>
          <a:p>
            <a:r>
              <a:rPr lang="en-US" dirty="0">
                <a:solidFill>
                  <a:schemeClr val="tx1"/>
                </a:solidFill>
              </a:rPr>
              <a:t>Stochastic Policy Gradients (PG)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Deterministic Policy Gradients (DPG)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Deterministic Policy Gradients (DDPG)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558FA-131E-493E-9BCA-0BB7D03E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1B0C2-F74E-4E2B-8E06-2F345643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F7E3E-68DB-4DBD-90B9-9E4E0483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7336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E67D7-B3D3-4829-9A3A-456548E68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Policy Gradient Method (PG)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CFB3D-C9C1-4A11-A823-F0BB784BE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Model-free, on-policy algorithm.</a:t>
            </a:r>
          </a:p>
          <a:p>
            <a:r>
              <a:rPr lang="en-US" dirty="0"/>
              <a:t>Find optimal policy directly without value or Q-function.</a:t>
            </a:r>
          </a:p>
          <a:p>
            <a:r>
              <a:rPr lang="en-US" dirty="0"/>
              <a:t>Policy produces continuous actions!</a:t>
            </a:r>
          </a:p>
          <a:p>
            <a:r>
              <a:rPr lang="en-US" dirty="0"/>
              <a:t>Policy implemented with a parametric probability distribution:</a:t>
            </a:r>
          </a:p>
          <a:p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00C36-BA8A-47E2-8EAE-139B267E2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1296C-7874-4112-8C4C-4C1E2788B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0730F-729A-46C2-A66C-14AACCB3A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B95DF8-7BA6-4A65-A4B4-7BB91823B1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6305" y="3345447"/>
            <a:ext cx="3262789" cy="47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82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E67D7-B3D3-4829-9A3A-456548E68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Stochastic PG Premise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CFB3D-C9C1-4A11-A823-F0BB784BE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 the current state.</a:t>
            </a:r>
          </a:p>
          <a:p>
            <a:r>
              <a:rPr lang="en-US" dirty="0"/>
              <a:t>Stochastically choose an action from distribution P[</a:t>
            </a:r>
            <a:r>
              <a:rPr lang="en-US" dirty="0" err="1"/>
              <a:t>a|s</a:t>
            </a:r>
            <a:r>
              <a:rPr lang="en-US" dirty="0"/>
              <a:t>; </a:t>
            </a:r>
            <a:r>
              <a:rPr lang="el-GR" dirty="0"/>
              <a:t>θ</a:t>
            </a:r>
            <a:r>
              <a:rPr lang="en-US" dirty="0"/>
              <a:t>].</a:t>
            </a:r>
          </a:p>
          <a:p>
            <a:r>
              <a:rPr lang="en-US" dirty="0"/>
              <a:t>Record the reward.</a:t>
            </a:r>
          </a:p>
          <a:p>
            <a:r>
              <a:rPr lang="en-US" dirty="0"/>
              <a:t>If reward is “good”, change </a:t>
            </a:r>
            <a:r>
              <a:rPr lang="el-GR" dirty="0"/>
              <a:t>θ</a:t>
            </a:r>
            <a:r>
              <a:rPr lang="en-US" dirty="0"/>
              <a:t> to make the action more likely.</a:t>
            </a:r>
          </a:p>
          <a:p>
            <a:r>
              <a:rPr lang="en-US" dirty="0"/>
              <a:t>Iterate many times so actor only takes “good” actions.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00C36-BA8A-47E2-8EAE-139B267E2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1296C-7874-4112-8C4C-4C1E2788B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0730F-729A-46C2-A66C-14AACCB3A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477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6D069-B23F-4EC6-A757-3797E879D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Policy Gradient as Derived by Sutton et al.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77AA9-8A18-460E-A50C-72F9D6170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 function: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Policy gradient: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8DB5E-E9B6-45F8-99E9-A28646564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38224-CA74-4FC5-9C7F-8669DCDC4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C8662D-EE35-48CB-8072-EA1D7C692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8C7F7B-F1E2-4D28-A83D-930DBD7A0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9159" y="1411462"/>
            <a:ext cx="4559039" cy="11287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88F91C-AF6D-43B1-A6C8-FA78905DB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990" y="2926541"/>
            <a:ext cx="5343525" cy="11836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51E367-9991-454C-9C31-7AC04CB17A89}"/>
              </a:ext>
            </a:extLst>
          </p:cNvPr>
          <p:cNvSpPr txBox="1"/>
          <p:nvPr/>
        </p:nvSpPr>
        <p:spPr>
          <a:xfrm>
            <a:off x="1" y="4422907"/>
            <a:ext cx="9143999" cy="379336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/>
          <a:p>
            <a:pPr algn="r"/>
            <a:r>
              <a:rPr lang="en-US" sz="1000" dirty="0"/>
              <a:t>Source: R. Sutton, D. </a:t>
            </a:r>
            <a:r>
              <a:rPr lang="en-US" sz="1000" dirty="0" err="1"/>
              <a:t>McAllester</a:t>
            </a:r>
            <a:r>
              <a:rPr lang="en-US" sz="1000" dirty="0"/>
              <a:t>, S. Singh, and Y. Mansour. Policy Gradient Methods for Reinforcement Learning with Function Approximation, pages 1057–1063. 1999. </a:t>
            </a:r>
          </a:p>
        </p:txBody>
      </p:sp>
    </p:spTree>
    <p:extLst>
      <p:ext uri="{BB962C8B-B14F-4D97-AF65-F5344CB8AC3E}">
        <p14:creationId xmlns:p14="http://schemas.microsoft.com/office/powerpoint/2010/main" val="36931814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03992-1796-46DE-AC8D-0555C493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D9035-0DEA-41B3-B66C-AAF125C14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Q-Learning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State-Action-Reward-State-Action (SARSA)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Q-Network (DQN)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Stochastic Policy Gradients (PG)</a:t>
            </a:r>
          </a:p>
          <a:p>
            <a:r>
              <a:rPr lang="en-US" dirty="0">
                <a:solidFill>
                  <a:schemeClr val="tx1"/>
                </a:solidFill>
              </a:rPr>
              <a:t>Deterministic Policy Gradients (DPG)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Deterministic Policy Gradients (DDPG)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558FA-131E-493E-9BCA-0BB7D03E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1B0C2-F74E-4E2B-8E06-2F345643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F7E3E-68DB-4DBD-90B9-9E4E0483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211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3DA8E-9135-4617-9F59-91DFF612D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Deterministic Policy Gradient Method (DPG)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12461-199A-42D0-8CB7-DC24DFA33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Model-free, on-policy like “vanilla” PG. </a:t>
            </a:r>
          </a:p>
          <a:p>
            <a:r>
              <a:rPr lang="en-US" dirty="0"/>
              <a:t>Limiting case of stochastic PG where policy distribution variance is 0.</a:t>
            </a:r>
          </a:p>
          <a:p>
            <a:r>
              <a:rPr lang="en-US" dirty="0"/>
              <a:t>Policy gradient only integrates over state space, reducing number of samples required.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E6E54-223D-4643-A99C-BD435018C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EE829-D2D6-413E-978C-4F9C98B80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C0CE1-8D58-4DFA-81A3-6526D8ABC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3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CDE8E-5A61-423D-8049-950D55C65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Teaser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74184-5279-4433-ADCF-6C166EEA2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7686B-BCD5-4448-97A7-42A0F5366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ADEB-A82E-4053-958F-8F42EB2D6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457581-AB7B-4B20-8C35-9E629B29D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114800" cy="3116934"/>
          </a:xfrm>
        </p:spPr>
        <p:txBody>
          <a:bodyPr/>
          <a:lstStyle/>
          <a:p>
            <a:r>
              <a:rPr lang="en-US" dirty="0"/>
              <a:t>Reinforcement learning applied to continuously-controlled robotics.</a:t>
            </a:r>
          </a:p>
          <a:p>
            <a:r>
              <a:rPr lang="en-US" dirty="0"/>
              <a:t>Controller sets robot’s position and orientation in the environment.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6F745F-A207-4F96-B110-9D9C12C0D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0"/>
            <a:ext cx="4467840" cy="473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1782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CDFF-F81C-48E4-9C90-2C4E23F80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Deterministic Policy Gradient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64203-810E-4D51-954C-D41198C33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 function: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Policy gradient: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A3DA33-2AD0-4762-9596-7F715C33B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18C99-D418-473E-9DE1-8DE9051A8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5E4A8-22F2-458A-B192-5027152AC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224048-26CD-45F5-8A23-21AE6675C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3670" y="1462250"/>
            <a:ext cx="3326730" cy="10469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6FCCD4E-F0FC-4AA1-80A1-070975C88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262" y="3042090"/>
            <a:ext cx="5834904" cy="12418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CC6AB55-437E-4D5E-BEFF-477F9AE5F7FC}"/>
              </a:ext>
            </a:extLst>
          </p:cNvPr>
          <p:cNvSpPr txBox="1"/>
          <p:nvPr/>
        </p:nvSpPr>
        <p:spPr>
          <a:xfrm>
            <a:off x="1" y="4422907"/>
            <a:ext cx="9143999" cy="379336"/>
          </a:xfrm>
          <a:prstGeom prst="rect">
            <a:avLst/>
          </a:prstGeom>
          <a:noFill/>
        </p:spPr>
        <p:txBody>
          <a:bodyPr wrap="square" rtlCol="0" anchor="b">
            <a:noAutofit/>
          </a:bodyPr>
          <a:lstStyle/>
          <a:p>
            <a:pPr algn="r"/>
            <a:r>
              <a:rPr lang="en-US" sz="1000" dirty="0"/>
              <a:t>Source: D. Silver, G. Lever, N. </a:t>
            </a:r>
            <a:r>
              <a:rPr lang="en-US" sz="1000" dirty="0" err="1"/>
              <a:t>Heess</a:t>
            </a:r>
            <a:r>
              <a:rPr lang="en-US" sz="1000" dirty="0"/>
              <a:t>, T. </a:t>
            </a:r>
            <a:r>
              <a:rPr lang="en-US" sz="1000" dirty="0" err="1"/>
              <a:t>Degris</a:t>
            </a:r>
            <a:r>
              <a:rPr lang="en-US" sz="1000" dirty="0"/>
              <a:t>, D. </a:t>
            </a:r>
            <a:r>
              <a:rPr lang="en-US" sz="1000" dirty="0" err="1"/>
              <a:t>Wierstra</a:t>
            </a:r>
            <a:r>
              <a:rPr lang="en-US" sz="1000" dirty="0"/>
              <a:t>, and M. </a:t>
            </a:r>
            <a:r>
              <a:rPr lang="en-US" sz="1000" dirty="0" err="1"/>
              <a:t>Riedmiller</a:t>
            </a:r>
            <a:r>
              <a:rPr lang="en-US" sz="1000" dirty="0"/>
              <a:t>. Deterministic policy gradient algorithms. Jan. 2014.</a:t>
            </a:r>
          </a:p>
        </p:txBody>
      </p:sp>
    </p:spTree>
    <p:extLst>
      <p:ext uri="{BB962C8B-B14F-4D97-AF65-F5344CB8AC3E}">
        <p14:creationId xmlns:p14="http://schemas.microsoft.com/office/powerpoint/2010/main" val="40147270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tx1"/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3424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03992-1796-46DE-AC8D-0555C4931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RL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D9035-0DEA-41B3-B66C-AAF125C14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Q-Learning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State-Action-Reward-State-Action (SARSA)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Deep Q-Network (DQN)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Stochastic Policy Gradients (PG)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Deterministic Policy Gradients (DPG)</a:t>
            </a:r>
          </a:p>
          <a:p>
            <a:r>
              <a:rPr lang="en-US" dirty="0">
                <a:solidFill>
                  <a:schemeClr val="tx1"/>
                </a:solidFill>
              </a:rPr>
              <a:t>Deep Deterministic Policy Gradients (DDPG)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558FA-131E-493E-9BCA-0BB7D03E7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1B0C2-F74E-4E2B-8E06-2F345643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F7E3E-68DB-4DBD-90B9-9E4E0483A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0707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99AB2-863C-4078-83D5-972FA6107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Deep Deterministic Policy Gradient Method (DDPG)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D6F59-A434-41ED-A17A-DB18A45A07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Model-free, off-policy, actor-critic strategy derived by </a:t>
            </a:r>
            <a:r>
              <a:rPr lang="en-US" dirty="0" err="1"/>
              <a:t>Lillicrap</a:t>
            </a:r>
            <a:r>
              <a:rPr lang="en-US" dirty="0"/>
              <a:t> et al.</a:t>
            </a:r>
          </a:p>
          <a:p>
            <a:r>
              <a:rPr lang="en-US" dirty="0"/>
              <a:t>Based on the Silver et al.’s DPG algorithm combined with learnings from </a:t>
            </a:r>
            <a:r>
              <a:rPr lang="en-US" dirty="0" err="1"/>
              <a:t>Mnih</a:t>
            </a:r>
            <a:r>
              <a:rPr lang="en-US" dirty="0"/>
              <a:t> et al.’s work on the DQN algorithm.</a:t>
            </a:r>
          </a:p>
          <a:p>
            <a:r>
              <a:rPr lang="en-US" dirty="0"/>
              <a:t>Highly flexible algorithm for continuous control.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91D9A-1144-4395-85D3-3F5AD59A2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F4DE1-2278-4965-8BB2-D4D82535D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7AB95-D987-475D-BD37-3C01AAA5C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3445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C86C4-C23B-45F8-8005-B8E05EEED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DDPG 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3DDF2-91CC-41C8-ACA5-0C9E35C878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Actor and critic represented by ANNs</a:t>
            </a:r>
          </a:p>
          <a:p>
            <a:r>
              <a:rPr lang="en-US" dirty="0"/>
              <a:t>Experience replay</a:t>
            </a:r>
          </a:p>
          <a:p>
            <a:r>
              <a:rPr lang="en-US" dirty="0"/>
              <a:t>Target networks for actor and critic</a:t>
            </a:r>
          </a:p>
          <a:p>
            <a:r>
              <a:rPr lang="en-US" dirty="0"/>
              <a:t>Batch normalization</a:t>
            </a:r>
          </a:p>
          <a:p>
            <a:r>
              <a:rPr lang="en-US" dirty="0"/>
              <a:t>Exploration noise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DE80B-4EA8-4032-80D2-F7EABCBAC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E2F2C-8735-42D0-B6F5-BA613E673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289CD-8938-4421-8F10-3DBED794F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515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tx1"/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7404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04E76-56D0-4E73-871C-23A54288C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C1B92-87B4-4BF0-BA50-313AF1C9B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3.6</a:t>
            </a:r>
          </a:p>
          <a:p>
            <a:r>
              <a:rPr lang="en-US" dirty="0"/>
              <a:t>TensorFlow</a:t>
            </a:r>
          </a:p>
          <a:p>
            <a:r>
              <a:rPr lang="en-US" dirty="0" err="1"/>
              <a:t>OpenAI</a:t>
            </a:r>
            <a:r>
              <a:rPr lang="en-US" dirty="0"/>
              <a:t> Gym</a:t>
            </a:r>
          </a:p>
          <a:p>
            <a:r>
              <a:rPr lang="en-US" dirty="0" err="1"/>
              <a:t>Pyglet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36B30-87AD-4E84-8627-58190A34B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3A11E-751D-48F1-8C5B-7558EA31F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4565B-71E1-43D0-A153-C11EC9D2B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0081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tx1"/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330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tx1"/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33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CDE8E-5A61-423D-8049-950D55C65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Teaser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74184-5279-4433-ADCF-6C166EEA2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7686B-BCD5-4448-97A7-42A0F5366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ADEB-A82E-4053-958F-8F42EB2D6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5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457581-AB7B-4B20-8C35-9E629B29D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48385"/>
            <a:ext cx="4034620" cy="3116934"/>
          </a:xfrm>
        </p:spPr>
        <p:txBody>
          <a:bodyPr/>
          <a:lstStyle/>
          <a:p>
            <a:r>
              <a:rPr lang="en-US" dirty="0"/>
              <a:t>Uses deep deterministic policy gradients method developed by DeepMind.</a:t>
            </a:r>
          </a:p>
          <a:p>
            <a:r>
              <a:rPr lang="en-US" dirty="0"/>
              <a:t>Model-free, actor-critic algorithm implemented with artificial neural networks.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97C495-79FF-4FBC-9BF2-38BE8AE4F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820" y="634541"/>
            <a:ext cx="4581236" cy="3874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501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AB400-7269-405B-9267-8AD0AFD66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4D2AB-77A0-4DFA-904E-1B3AC5294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Outline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Teaser</a:t>
            </a:r>
          </a:p>
          <a:p>
            <a:r>
              <a:rPr lang="en-US" dirty="0">
                <a:solidFill>
                  <a:schemeClr val="tx1"/>
                </a:solidFill>
              </a:rPr>
              <a:t>Introduction/Motivation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Background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Solution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Implementation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Results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Future work and conclusions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BAB21-1C8D-40D7-8558-9B2ABBFD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73A38-E02C-4BC4-B409-1C8C05E3F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2A5F15-0BB6-40D7-9751-AF3525C49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151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A82BE-8E51-4BD4-B508-4C83D802C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 Poly Roborodentia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530F7-F274-4A92-81E0-C0A3BC1074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Annual intramural robotics competition.</a:t>
            </a:r>
          </a:p>
          <a:p>
            <a:r>
              <a:rPr lang="en-US" dirty="0"/>
              <a:t>Fully autonomous robots.</a:t>
            </a:r>
          </a:p>
          <a:p>
            <a:r>
              <a:rPr lang="en-US" dirty="0"/>
              <a:t>Different game every year.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59F6E-5CDF-4310-A469-D2C92EF94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C5D5B-DF3F-4D63-A41C-E9991069D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B8C31-FA67-4228-B61E-AB639DCD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2" descr="http://roborodentia.calpoly.edu/static/media/uploads/features/slider-grimes.jpg">
            <a:extLst>
              <a:ext uri="{FF2B5EF4-FFF2-40B4-BE49-F238E27FC236}">
                <a16:creationId xmlns:a16="http://schemas.microsoft.com/office/drawing/2014/main" id="{03B706C3-0156-4969-935C-81DDFD20F0D1}"/>
              </a:ext>
            </a:extLst>
          </p:cNvPr>
          <p:cNvPicPr>
            <a:picLocks noGrp="1" noChangeAspect="1" noChangeArrowheads="1"/>
          </p:cNvPicPr>
          <p:nvPr>
            <p:ph sz="half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480" y="1655796"/>
            <a:ext cx="3815252" cy="1740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9B35FA2-44EA-4AF2-B21A-7E8975F2E468}"/>
              </a:ext>
            </a:extLst>
          </p:cNvPr>
          <p:cNvSpPr txBox="1"/>
          <p:nvPr/>
        </p:nvSpPr>
        <p:spPr>
          <a:xfrm>
            <a:off x="5418341" y="3394291"/>
            <a:ext cx="23535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http://roborodentia.calpoly.edu/</a:t>
            </a:r>
          </a:p>
        </p:txBody>
      </p:sp>
    </p:spTree>
    <p:extLst>
      <p:ext uri="{BB962C8B-B14F-4D97-AF65-F5344CB8AC3E}">
        <p14:creationId xmlns:p14="http://schemas.microsoft.com/office/powerpoint/2010/main" val="3558733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81E2F-1BF9-443C-AE92-3773F80A4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Roborodentia Entries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DD98133-D6B3-4947-B2E3-EFD7CC001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586" b="35173"/>
          <a:stretch/>
        </p:blipFill>
        <p:spPr>
          <a:xfrm rot="5400000">
            <a:off x="4905393" y="1640070"/>
            <a:ext cx="3181583" cy="269426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7989A-56A1-4B30-B591-6DB8B5C8B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A0927-42B8-4B5F-8082-B263DCFBC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4F747-6482-493E-87F9-29EAAE4A9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8</a:t>
            </a:fld>
            <a:endParaRPr lang="en-US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C6694F9E-4149-49FD-AB3C-8E3C8787D2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80" r="27128"/>
          <a:stretch/>
        </p:blipFill>
        <p:spPr>
          <a:xfrm>
            <a:off x="960851" y="1460145"/>
            <a:ext cx="3344718" cy="311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A82BE-8E51-4BD4-B508-4C83D802C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2018 Cal Poly Roborodentia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530F7-F274-4A92-81E0-C0A3BC1074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Robots obtain Nerf Rival balls from supply tubes.</a:t>
            </a:r>
          </a:p>
          <a:p>
            <a:r>
              <a:rPr lang="en-US" dirty="0"/>
              <a:t>Shoot balls into nets to score points.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59F6E-5CDF-4310-A469-D2C92EF94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6/8/2018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C5D5B-DF3F-4D63-A41C-E9991069D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Justin Ng – Department of Electrical Engineering – California Polytechnic State University, San Luis Obispo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B8C31-FA67-4228-B61E-AB639DCDC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46D25-E5A3-1841-BBE9-2617267BF6FB}" type="slidenum">
              <a:rPr lang="en-US" smtClean="0"/>
              <a:t>9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B35FA2-44EA-4AF2-B21A-7E8975F2E468}"/>
              </a:ext>
            </a:extLst>
          </p:cNvPr>
          <p:cNvSpPr txBox="1"/>
          <p:nvPr/>
        </p:nvSpPr>
        <p:spPr>
          <a:xfrm>
            <a:off x="5491794" y="4291876"/>
            <a:ext cx="235352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Source: http://roborodentia.calpoly.edu/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7035C28-0AA4-415B-9AD8-6D4E048C1E19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3"/>
          <a:srcRect t="10832" b="25023"/>
          <a:stretch/>
        </p:blipFill>
        <p:spPr>
          <a:xfrm>
            <a:off x="4650318" y="212328"/>
            <a:ext cx="4036482" cy="1941921"/>
          </a:xfrm>
        </p:spPr>
      </p:pic>
      <p:pic>
        <p:nvPicPr>
          <p:cNvPr id="2050" name="Picture 2" descr="https://lh5.googleusercontent.com/oI4AA9zUw7Mfg0uXIFY6oi04ZbLuWoMJqaN3rpJuR1VjanBA7ZAUDrb9giy_51D7JdVTxbMdWo9-XA2ojo6Y0QG8ZhtGBSUK0WQ9TjycibYVMFovd6KiuXo9xAUCF3AokaWiqYLx">
            <a:extLst>
              <a:ext uri="{FF2B5EF4-FFF2-40B4-BE49-F238E27FC236}">
                <a16:creationId xmlns:a16="http://schemas.microsoft.com/office/drawing/2014/main" id="{05176984-374F-4680-8E55-C8994D9EE8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0318" y="2234357"/>
            <a:ext cx="4036482" cy="2076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2182730"/>
      </p:ext>
    </p:extLst>
  </p:cSld>
  <p:clrMapOvr>
    <a:masterClrMapping/>
  </p:clrMapOvr>
</p:sld>
</file>

<file path=ppt/theme/theme1.xml><?xml version="1.0" encoding="utf-8"?>
<a:theme xmlns:a="http://schemas.openxmlformats.org/drawingml/2006/main" name="CP Slide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al Poly Sheild Maste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2484</TotalTime>
  <Words>2799</Words>
  <Application>Microsoft Office PowerPoint</Application>
  <PresentationFormat>On-screen Show (16:9)</PresentationFormat>
  <Paragraphs>495</Paragraphs>
  <Slides>48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Calibri</vt:lpstr>
      <vt:lpstr>Palatino</vt:lpstr>
      <vt:lpstr>Times New Roman</vt:lpstr>
      <vt:lpstr>CP Slide Master</vt:lpstr>
      <vt:lpstr>Cal Poly Sheild Master</vt:lpstr>
      <vt:lpstr>Artificial Neural Network-Based Robotic Control</vt:lpstr>
      <vt:lpstr>Outline</vt:lpstr>
      <vt:lpstr>Outline</vt:lpstr>
      <vt:lpstr>Teaser</vt:lpstr>
      <vt:lpstr>Teaser</vt:lpstr>
      <vt:lpstr>Outline</vt:lpstr>
      <vt:lpstr>Cal Poly Roborodentia</vt:lpstr>
      <vt:lpstr>Previous Roborodentia Entries</vt:lpstr>
      <vt:lpstr>2018 Cal Poly Roborodentia</vt:lpstr>
      <vt:lpstr>2018 Entry</vt:lpstr>
      <vt:lpstr>Problem Statement</vt:lpstr>
      <vt:lpstr>Outline</vt:lpstr>
      <vt:lpstr>Reinforcement Learning</vt:lpstr>
      <vt:lpstr>Reinforcement Learning Elements</vt:lpstr>
      <vt:lpstr>Reinforcement Learning Elements – Tic Tac Toe Example</vt:lpstr>
      <vt:lpstr>Long-term reward Gt</vt:lpstr>
      <vt:lpstr>Long-term discounted reward Gt</vt:lpstr>
      <vt:lpstr>Value Functions</vt:lpstr>
      <vt:lpstr>Value Functions</vt:lpstr>
      <vt:lpstr>Q-Functions</vt:lpstr>
      <vt:lpstr>Policies</vt:lpstr>
      <vt:lpstr>On-Policy vs. Off-Policy</vt:lpstr>
      <vt:lpstr>RL Algorithms</vt:lpstr>
      <vt:lpstr>Q-Learning</vt:lpstr>
      <vt:lpstr>Tabular Q Methods</vt:lpstr>
      <vt:lpstr>Tabular Q Iterative Update</vt:lpstr>
      <vt:lpstr>RL Algorithms</vt:lpstr>
      <vt:lpstr>State-Action-Reward-State-Action (SARSA)</vt:lpstr>
      <vt:lpstr>Q-Learning and SARSA Issues</vt:lpstr>
      <vt:lpstr>RL Algorithms</vt:lpstr>
      <vt:lpstr>Deep Q-Network (DQN)</vt:lpstr>
      <vt:lpstr>DQN ANN</vt:lpstr>
      <vt:lpstr>Two Critical DQN Learnings</vt:lpstr>
      <vt:lpstr>RL Algorithms</vt:lpstr>
      <vt:lpstr>Stochastic Policy Gradient Method (PG)</vt:lpstr>
      <vt:lpstr>Stochastic PG Premise</vt:lpstr>
      <vt:lpstr>Policy Gradient as Derived by Sutton et al.</vt:lpstr>
      <vt:lpstr>RL Algorithms</vt:lpstr>
      <vt:lpstr>Deterministic Policy Gradient Method (DPG)</vt:lpstr>
      <vt:lpstr>Deterministic Policy Gradient</vt:lpstr>
      <vt:lpstr>Outline</vt:lpstr>
      <vt:lpstr>RL Algorithms</vt:lpstr>
      <vt:lpstr>Deep Deterministic Policy Gradient Method (DDPG)</vt:lpstr>
      <vt:lpstr>DDPG Key Features</vt:lpstr>
      <vt:lpstr>Outline</vt:lpstr>
      <vt:lpstr>Implementation</vt:lpstr>
      <vt:lpstr>Outline</vt:lpstr>
      <vt:lpstr>Outline</vt:lpstr>
    </vt:vector>
  </TitlesOfParts>
  <Company>Cal Poly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Kara Suzuki</dc:creator>
  <cp:lastModifiedBy>Justin Ng</cp:lastModifiedBy>
  <cp:revision>178</cp:revision>
  <dcterms:created xsi:type="dcterms:W3CDTF">2015-10-26T20:42:37Z</dcterms:created>
  <dcterms:modified xsi:type="dcterms:W3CDTF">2018-06-06T01:41:25Z</dcterms:modified>
</cp:coreProperties>
</file>

<file path=docProps/thumbnail.jpeg>
</file>